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</p:sldMasterIdLst>
  <p:notesMasterIdLst>
    <p:notesMasterId r:id="rId38"/>
  </p:notesMasterIdLst>
  <p:sldIdLst>
    <p:sldId id="287" r:id="rId3"/>
    <p:sldId id="259" r:id="rId4"/>
    <p:sldId id="291" r:id="rId5"/>
    <p:sldId id="305" r:id="rId6"/>
    <p:sldId id="296" r:id="rId7"/>
    <p:sldId id="297" r:id="rId8"/>
    <p:sldId id="262" r:id="rId9"/>
    <p:sldId id="266" r:id="rId10"/>
    <p:sldId id="267" r:id="rId11"/>
    <p:sldId id="260" r:id="rId12"/>
    <p:sldId id="261" r:id="rId13"/>
    <p:sldId id="263" r:id="rId14"/>
    <p:sldId id="274" r:id="rId15"/>
    <p:sldId id="275" r:id="rId16"/>
    <p:sldId id="276" r:id="rId17"/>
    <p:sldId id="277" r:id="rId18"/>
    <p:sldId id="278" r:id="rId19"/>
    <p:sldId id="270" r:id="rId20"/>
    <p:sldId id="279" r:id="rId21"/>
    <p:sldId id="280" r:id="rId22"/>
    <p:sldId id="281" r:id="rId23"/>
    <p:sldId id="299" r:id="rId24"/>
    <p:sldId id="300" r:id="rId25"/>
    <p:sldId id="301" r:id="rId26"/>
    <p:sldId id="293" r:id="rId27"/>
    <p:sldId id="294" r:id="rId28"/>
    <p:sldId id="268" r:id="rId29"/>
    <p:sldId id="269" r:id="rId30"/>
    <p:sldId id="265" r:id="rId31"/>
    <p:sldId id="298" r:id="rId32"/>
    <p:sldId id="264" r:id="rId33"/>
    <p:sldId id="302" r:id="rId34"/>
    <p:sldId id="303" r:id="rId35"/>
    <p:sldId id="295" r:id="rId36"/>
    <p:sldId id="304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F0F516-7474-49E1-BC32-F76555D01229}" v="1" dt="2025-06-15T08:38:11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04" autoAdjust="0"/>
  </p:normalViewPr>
  <p:slideViewPr>
    <p:cSldViewPr snapToGrid="0">
      <p:cViewPr varScale="1">
        <p:scale>
          <a:sx n="106" d="100"/>
          <a:sy n="106" d="100"/>
        </p:scale>
        <p:origin x="18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58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nne, Semian" userId="732a8b4f-d945-4795-8993-47c58766521f" providerId="ADAL" clId="{8CF0F516-7474-49E1-BC32-F76555D01229}"/>
    <pc:docChg chg="custSel addSld modSld">
      <pc:chgData name="Finne, Semian" userId="732a8b4f-d945-4795-8993-47c58766521f" providerId="ADAL" clId="{8CF0F516-7474-49E1-BC32-F76555D01229}" dt="2025-06-15T08:43:35.721" v="314" actId="20577"/>
      <pc:docMkLst>
        <pc:docMk/>
      </pc:docMkLst>
      <pc:sldChg chg="modSp mod">
        <pc:chgData name="Finne, Semian" userId="732a8b4f-d945-4795-8993-47c58766521f" providerId="ADAL" clId="{8CF0F516-7474-49E1-BC32-F76555D01229}" dt="2025-06-15T08:35:15.402" v="101" actId="20577"/>
        <pc:sldMkLst>
          <pc:docMk/>
          <pc:sldMk cId="2775390907" sldId="259"/>
        </pc:sldMkLst>
        <pc:spChg chg="mod">
          <ac:chgData name="Finne, Semian" userId="732a8b4f-d945-4795-8993-47c58766521f" providerId="ADAL" clId="{8CF0F516-7474-49E1-BC32-F76555D01229}" dt="2025-06-15T08:35:15.402" v="101" actId="20577"/>
          <ac:spMkLst>
            <pc:docMk/>
            <pc:sldMk cId="2775390907" sldId="259"/>
            <ac:spMk id="9" creationId="{5A1E52BC-176C-D5EE-57AB-F5225D84BDBF}"/>
          </ac:spMkLst>
        </pc:spChg>
      </pc:sldChg>
      <pc:sldChg chg="addSp delSp modSp new mod">
        <pc:chgData name="Finne, Semian" userId="732a8b4f-d945-4795-8993-47c58766521f" providerId="ADAL" clId="{8CF0F516-7474-49E1-BC32-F76555D01229}" dt="2025-06-15T08:38:35.565" v="148" actId="1076"/>
        <pc:sldMkLst>
          <pc:docMk/>
          <pc:sldMk cId="2627728501" sldId="260"/>
        </pc:sldMkLst>
        <pc:spChg chg="mod">
          <ac:chgData name="Finne, Semian" userId="732a8b4f-d945-4795-8993-47c58766521f" providerId="ADAL" clId="{8CF0F516-7474-49E1-BC32-F76555D01229}" dt="2025-06-15T08:36:15.642" v="139" actId="20577"/>
          <ac:spMkLst>
            <pc:docMk/>
            <pc:sldMk cId="2627728501" sldId="260"/>
            <ac:spMk id="2" creationId="{7284A0D8-3E75-35EE-AF23-197D5B2954DA}"/>
          </ac:spMkLst>
        </pc:spChg>
        <pc:spChg chg="del">
          <ac:chgData name="Finne, Semian" userId="732a8b4f-d945-4795-8993-47c58766521f" providerId="ADAL" clId="{8CF0F516-7474-49E1-BC32-F76555D01229}" dt="2025-06-15T08:38:11.365" v="142" actId="931"/>
          <ac:spMkLst>
            <pc:docMk/>
            <pc:sldMk cId="2627728501" sldId="260"/>
            <ac:spMk id="3" creationId="{8FEECBE1-CAAB-070F-EE30-7962863C298E}"/>
          </ac:spMkLst>
        </pc:spChg>
        <pc:picChg chg="add mod">
          <ac:chgData name="Finne, Semian" userId="732a8b4f-d945-4795-8993-47c58766521f" providerId="ADAL" clId="{8CF0F516-7474-49E1-BC32-F76555D01229}" dt="2025-06-15T08:38:35.565" v="148" actId="1076"/>
          <ac:picMkLst>
            <pc:docMk/>
            <pc:sldMk cId="2627728501" sldId="260"/>
            <ac:picMk id="5" creationId="{87511A3C-57FC-9440-3A73-9C7136AA7E52}"/>
          </ac:picMkLst>
        </pc:picChg>
      </pc:sldChg>
      <pc:sldChg chg="modSp new mod">
        <pc:chgData name="Finne, Semian" userId="732a8b4f-d945-4795-8993-47c58766521f" providerId="ADAL" clId="{8CF0F516-7474-49E1-BC32-F76555D01229}" dt="2025-06-15T08:42:46.113" v="283" actId="20577"/>
        <pc:sldMkLst>
          <pc:docMk/>
          <pc:sldMk cId="42645003" sldId="261"/>
        </pc:sldMkLst>
        <pc:spChg chg="mod">
          <ac:chgData name="Finne, Semian" userId="732a8b4f-d945-4795-8993-47c58766521f" providerId="ADAL" clId="{8CF0F516-7474-49E1-BC32-F76555D01229}" dt="2025-06-15T08:36:32.117" v="141"/>
          <ac:spMkLst>
            <pc:docMk/>
            <pc:sldMk cId="42645003" sldId="261"/>
            <ac:spMk id="2" creationId="{A3F261C9-FE5E-C9EF-9271-1367437AA0D5}"/>
          </ac:spMkLst>
        </pc:spChg>
        <pc:spChg chg="mod">
          <ac:chgData name="Finne, Semian" userId="732a8b4f-d945-4795-8993-47c58766521f" providerId="ADAL" clId="{8CF0F516-7474-49E1-BC32-F76555D01229}" dt="2025-06-15T08:42:46.113" v="283" actId="20577"/>
          <ac:spMkLst>
            <pc:docMk/>
            <pc:sldMk cId="42645003" sldId="261"/>
            <ac:spMk id="3" creationId="{C322D1CA-C7A4-F8B9-094D-19475FB76EA8}"/>
          </ac:spMkLst>
        </pc:spChg>
      </pc:sldChg>
      <pc:sldChg chg="modSp new mod">
        <pc:chgData name="Finne, Semian" userId="732a8b4f-d945-4795-8993-47c58766521f" providerId="ADAL" clId="{8CF0F516-7474-49E1-BC32-F76555D01229}" dt="2025-06-15T08:43:35.721" v="314" actId="20577"/>
        <pc:sldMkLst>
          <pc:docMk/>
          <pc:sldMk cId="1908752741" sldId="262"/>
        </pc:sldMkLst>
        <pc:spChg chg="mod">
          <ac:chgData name="Finne, Semian" userId="732a8b4f-d945-4795-8993-47c58766521f" providerId="ADAL" clId="{8CF0F516-7474-49E1-BC32-F76555D01229}" dt="2025-06-15T08:43:35.721" v="314" actId="20577"/>
          <ac:spMkLst>
            <pc:docMk/>
            <pc:sldMk cId="1908752741" sldId="262"/>
            <ac:spMk id="2" creationId="{258EFEB3-2242-9A73-B35D-80DFB763104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390D5-8AF6-4F53-B69A-94D3B161D8CB}" type="datetimeFigureOut">
              <a:rPr lang="de-DE" smtClean="0"/>
              <a:t>17.06.2025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7301B-BC49-4193-B148-A941D00015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7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1BF8-6F44-BF8C-291E-EA392A152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0DC7A75-C57D-59A2-639D-EB9C80841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0FE3690-6C9D-F600-ED7B-FD9551AA2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AF76B1-D3DD-2581-DF49-3872A30F7A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62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24A71-1B9D-531A-6D61-61B89C67A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6C5AD7-147E-592F-A7BB-4FB88FB60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4EA854D-23E1-3DA8-E54A-44329EB65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06638E-EFC6-C5E6-A035-008DD9F84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12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B31FC-ED9F-90B3-3D52-961C264A3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DB6CEDA-96CD-241C-D8D4-9B46593A4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DABBC72-C63F-6D0B-E168-3B2E4394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CB1D55-D78D-8350-73E7-9B4A33533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907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37A53-D50B-777D-F2EA-16351B3B8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BCC3BF-A4D6-CF13-D803-51B929F18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4FFE735-C4FE-8564-8449-3B856D417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572B7B-AB7D-191F-C78E-475C5E885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03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A99C0-069C-CCB5-C367-E7183504C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DEC5EB-EB2C-4C53-ED13-07E22147D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B4FD555-DF5D-E697-5892-3BA7428A9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F44C99-8015-D93E-2E8E-93580547C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04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135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498E-8263-6E02-9C4D-110FA5752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0EB579-60C8-B6F1-7DB6-629DA1313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A693D5F-5A6F-2C4F-06D1-E09D7935A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0862AA-6FA8-CAAF-D8A5-3F78799A2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9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EBC9D-0998-9786-D334-961989396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16062-3E39-4521-9C92-45C697535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0A9D2FE-4BF9-4A9F-5C5F-503AD2FAC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6FA035-C3C4-1BD0-2343-245C35A2D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3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2DEE-3F9B-4B99-5C02-317ABF9FC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4180B9-1821-D5B8-C1A3-DBE485302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2232EA-B3E5-A1DB-1A21-03AB57E13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FDF41-79A2-E897-DBAC-4395917D7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0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5" name="Grafik 4" descr="Ein Bild, das Text, Schrift, Logo, Grafiken enthält.&#10;&#10;KI-generierte Inhalte können fehlerhaft sein.">
            <a:extLst>
              <a:ext uri="{FF2B5EF4-FFF2-40B4-BE49-F238E27FC236}">
                <a16:creationId xmlns:a16="http://schemas.microsoft.com/office/drawing/2014/main" id="{C3296EF8-2F23-DB37-8430-3022F455BE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400" y="363599"/>
            <a:ext cx="1927084" cy="11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0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43D2B-8FF9-76DD-BD23-A79D48EC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61D81D9-6B8D-7F88-2622-2788D5CB7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1853AE-D8B8-7148-1B0A-831E73FB6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F2EA4B-457A-42B7-83DF-6F52D76C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B54F70-D184-3029-43C7-9FAA2F4C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A8EA0E-AD15-1B11-8C6D-8CACD9B6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48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42D70-98F8-BAD6-DC4B-DA7FD323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129A6D-74DD-0465-9F93-9F52BAE11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76EF8-675B-23EC-D956-26D9B5D8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0E8353-AEE0-BDC8-03D6-C2437684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A69C93-56C5-0908-F45E-37C98B2F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629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B0405A2-9363-DAA5-4C47-637986947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2418F1-E02F-1C11-0930-81EB4D570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B08F7F-6D61-2C4F-CAF8-40738276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303429-D1E6-DD32-0BF9-5A1A2E55B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FBD9FE-BD7D-42E5-6452-0FDDDCE6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668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B91B8-90DD-F32C-6BF2-701BE1FFF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C94C1D2-F461-5CB4-2D20-9419A997B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C841ED-0F2C-561D-969E-1DB70180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F2949C-C87E-6EC2-1C4E-C19DEBDA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AF81D1-C8C0-5D8E-FC8D-0DA4B508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049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orlage Schl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94414-D9F1-953F-969C-0EADB3D9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2D9329-EF42-0141-98EF-ACDDF84AB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0D6BDA-75BD-835C-0E14-5A61105C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8250"/>
            <a:ext cx="5257800" cy="365125"/>
          </a:xfrm>
        </p:spPr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E8A63BD-30BF-9A6D-75F1-356256B263A0}"/>
              </a:ext>
            </a:extLst>
          </p:cNvPr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Inhaltsplatzhalter 10" descr="Ein Bild, das Text, Schrift, Logo, Grafiken enthält.&#10;&#10;KI-generierte Inhalte können fehlerhaft sein.">
            <a:extLst>
              <a:ext uri="{FF2B5EF4-FFF2-40B4-BE49-F238E27FC236}">
                <a16:creationId xmlns:a16="http://schemas.microsoft.com/office/drawing/2014/main" id="{3B65D294-D846-C22D-CF1A-B2D2393D2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973" y="365123"/>
            <a:ext cx="1925827" cy="11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29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138D1-5653-996D-C42C-AB752926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5085A3-20BD-FDFD-993E-360074C4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59EACA-70EC-C682-5205-ADE9D2BA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19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8E19B-2A10-A5EB-A597-82513D6A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D984DB-AEF6-E687-325E-4A72E0F74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D27875-CF1E-872B-D0C4-ECA472825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088D0-8445-3CE0-9452-732B887C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12C4B5-5FD9-17CE-E274-FC77F219C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CFB4D9-B31F-62DF-5780-6AF59D9D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487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EE647-0BE7-4A1E-5BE7-9B8E7E04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BE510E-8320-D0DE-3830-7702C31AB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0E6049-43B2-E7CA-F31D-3552EF18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5C994B-708F-68B8-6AEF-5452078A8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B7F2E5-08FD-B6D7-BCF8-EA8855C42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FC3A7E-9BD5-1672-05AA-408F8ADC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8D731D6-C695-D610-B007-E0493B2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D2C8FD-0ADE-6A67-79B0-F6A827CD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890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7AB98-1963-1673-D359-2A5B22B9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A96A59-7ABA-31DC-EA77-56C1B4C6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A54F22-E0BD-085C-D328-B1E9F134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16C02B-44D0-6FE8-E9DA-DEB1910F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92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B41C94-2CB2-6EAE-43CC-B0634B23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E67D4-5871-A024-2F56-5CD9F040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06AA2C-4B9C-A439-0024-448037E2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4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AC92F8-B98F-9015-2D03-FA770A659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181A87-8A7A-EA88-CC20-49A70C49D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1E51F-02F9-8110-1C46-CDC11E1E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FA29E2-304B-82B2-4273-DE2B7EF8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0BC580-4BE2-8027-4E2F-57E3A5E2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415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7C8D1-1EC1-9E7C-9FA0-10A1FA94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17D86-DFBC-D05E-AEA7-8BAAB36A5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70A767-79B0-87FB-9D66-F18926E86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1F9B44-5BB0-7B55-792B-19D9BDAE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2D721F-89E6-EB37-6CC6-2704ECB02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C8B81F-CC4B-A42F-4B46-2C0F6245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071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B048-08F8-A944-34BA-5CBA249C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25B82F8-4FAF-F0AC-1503-351FB318B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42BDB8-6A25-AB7E-E9DD-8E0149C5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22EED4-0B56-B64F-95F4-CD1CEE9EF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F73633-5E7D-39F2-0BCA-036B79D45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0B52C-346C-27BD-B15B-9420A3C5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3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C5FCC-6B65-C6F0-339A-A1DEA038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25CC3B-13E6-7C4E-85DD-7FA06CE83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EC90B2-F820-859A-5D8C-96A7AA4A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5368C0-15B6-AC81-1A20-D8F2B3630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22CDA7-FC61-32F7-7221-8D07D96F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452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EA705F2-0B54-92BA-E0FF-B1E32E92B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F5AAB3-09D4-A180-2AB4-DC4DBAB96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3BEC37-54F4-8ADD-9FC9-E235B19F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81D42-D469-BC18-6AA0-55AEF9B0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88B3D9-7DE6-B6B0-93A9-656F45CD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29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D899C-FF4E-DFFE-7B3B-B2015C3A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94DCB5-C9DF-BC7D-BC2D-7D72D7B3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3BFFF5-EB31-618A-344A-E96727EE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77B19E-CD9E-4418-71A8-077B76C4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EEF32-3B34-4449-3079-B83DF29FB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09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8FB45-1894-AD59-3A3B-F54F4292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E1CE03-E6D8-CAE5-8721-8A6E782D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8179F1-E61A-9B8C-EDB3-54175E54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D50E82-43BA-457C-03C6-5631F87B1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DFB76D-9FAF-1A0F-E8BA-5649B89A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75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CA24B-347E-7CD2-25E7-395389D9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E2AACA-49EE-3A53-F178-4F5CAD81A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F4DC8F-4A93-C45E-B632-927CBA367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8638DF-9B37-D466-C968-6E72A09C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E80182-923D-D411-CE53-51D68A955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69C0BD-BAD2-B402-9E19-BFC59B74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07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BDCAA-47D2-B202-180D-300A8BB4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45C5F7-CEE1-B533-24DE-C58EF1BEB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F14FFD-5372-9029-207B-9F8CD32E1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591BF2-A0C4-1FD6-396F-6377DD70B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4437E3-943D-A98E-BD38-F2F9A9D7E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9DBCCA3-EE3B-F7D0-2F50-149C48A25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6E437C-996F-49B6-C76E-B2BC2259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287F45-3FBB-FE1C-634B-12E2AFFD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5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FE9E7-D058-B031-4F39-DAB51BAC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A31130-E6AC-ED73-E908-07E412A31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E46916-3D78-7E47-D282-F80FC0BF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36B16F-BDEE-BA65-0A72-067EB8B2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24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F3AE3E-077D-1AC0-1C6E-BA48AC44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EE445A-83F5-EBC5-E73A-E8C61F84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D58582-3556-DB9C-7C6D-75708D87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79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BE63F-E512-03FF-1114-DAC43DD1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012D10-82F8-8E9A-66CA-A40D6828E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16853F-0D3A-2325-1C64-18405E2A5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028035-3E73-4982-E7CA-10B0D499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49984-326D-DCCF-A467-BD1F8D943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B54FB7-A572-7D03-267E-50A487D7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1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03A987-2A82-7734-1A2E-1CBAE0D6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CCF74F-63F2-7E5B-A82C-DD21CB432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D9A4AB-2184-7A5A-1C56-5822169A4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AAA780-5474-3C7F-39B3-A92A71E2A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F9D1B2-ED14-B3A0-8A4A-797DA5B88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55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2B9E177-C192-8E69-D44C-5BE91002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0527ED-E597-7AFA-BCB2-3217E3A8C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433B5-9ED9-115E-D377-D36F635AF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AF2CB6-044E-FC43-A299-D2EB580FE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A0EE57-D234-7B66-B252-08F1F22E1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80D49-7C55-7E6B-DA50-539CA994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98150" cy="2852737"/>
          </a:xfrm>
        </p:spPr>
        <p:txBody>
          <a:bodyPr/>
          <a:lstStyle/>
          <a:p>
            <a:r>
              <a:rPr lang="de-DE" dirty="0"/>
              <a:t>Entwicklung eines Intelligentenempfehlungssystems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E4907F-D7C7-CD38-1C0D-2845D7619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de-DE" dirty="0"/>
          </a:p>
          <a:p>
            <a:r>
              <a:rPr lang="de-DE" dirty="0"/>
              <a:t>Carina Halter 		Sick AG	Laura Mirwald 	Sick AG</a:t>
            </a:r>
          </a:p>
          <a:p>
            <a:r>
              <a:rPr lang="de-DE" dirty="0"/>
              <a:t>Tristan Bihler		Sick AG	Semian Finné 	Tria Technologies GmbH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6652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4A0D8-3E75-35EE-AF23-197D5B29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Programmarchitketur</a:t>
            </a:r>
            <a:endParaRPr lang="de-DE" dirty="0"/>
          </a:p>
        </p:txBody>
      </p:sp>
      <p:pic>
        <p:nvPicPr>
          <p:cNvPr id="7" name="Inhaltsplatzhalter 6" descr="Ein Bild, das Text,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EAC82017-D82B-4113-88B8-16741F91A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63" y="1971040"/>
            <a:ext cx="9195273" cy="3573383"/>
          </a:xfr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4A3FB71-15B1-7DF1-A5E8-5B91D773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728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261C9-FE5E-C9EF-9271-1367437AA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Programmarchitketur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22D1CA-C7A4-F8B9-094D-19475FB7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Vorteile </a:t>
            </a:r>
            <a:r>
              <a:rPr lang="de-DE"/>
              <a:t>der MVC-Architektur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Klare Trennung von Verantwortlichkeiten</a:t>
            </a:r>
          </a:p>
          <a:p>
            <a:endParaRPr lang="de-DE" dirty="0"/>
          </a:p>
          <a:p>
            <a:r>
              <a:rPr lang="de-DE" dirty="0"/>
              <a:t>Wiederverwendbarkeit und Modularität</a:t>
            </a:r>
          </a:p>
          <a:p>
            <a:endParaRPr lang="de-DE" dirty="0"/>
          </a:p>
          <a:p>
            <a:r>
              <a:rPr lang="de-DE" dirty="0"/>
              <a:t>Bessere Übersicht und Struktur im Code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255CE1-0F77-7F26-9A65-CBE0EC88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26CC3-21AE-7554-50D6-DBAB2D19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67A54D-791E-3141-E78D-D8BD4415C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Nachteile der MVC-Architektur:</a:t>
            </a:r>
          </a:p>
          <a:p>
            <a:endParaRPr lang="de-DE" dirty="0"/>
          </a:p>
          <a:p>
            <a:r>
              <a:rPr lang="de-DE" dirty="0"/>
              <a:t>Komplexität bei kleinen Projekten</a:t>
            </a:r>
          </a:p>
          <a:p>
            <a:endParaRPr lang="de-DE" dirty="0"/>
          </a:p>
          <a:p>
            <a:r>
              <a:rPr lang="de-DE" dirty="0"/>
              <a:t>Hoher Initialaufwand</a:t>
            </a:r>
          </a:p>
          <a:p>
            <a:endParaRPr lang="de-DE" dirty="0"/>
          </a:p>
          <a:p>
            <a:r>
              <a:rPr lang="de-DE" dirty="0"/>
              <a:t>Erschwerte Kommunikation zwischen den Komponenten bei komplexen Programmen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60CF52-B81F-4268-A1B9-CB4CDF31F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77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57321-6F01-DC4D-87F8-CF7CD636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A1C43-9C85-9C13-32CE-3D0A53A64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EC72E74E-D6E3-BB95-5DA6-516E169B0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2" y="1690688"/>
            <a:ext cx="4035907" cy="432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7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2453B-0263-47A3-54A2-55EAC27E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80747-7D63-2EBD-0234-C601F9DF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C75D01C-D187-0D71-802B-EBC9B34E4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25"/>
          <a:stretch>
            <a:fillRect/>
          </a:stretch>
        </p:blipFill>
        <p:spPr>
          <a:xfrm>
            <a:off x="838200" y="1690688"/>
            <a:ext cx="9276708" cy="4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34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BCD98-0FEE-201C-523E-878D7036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1D29EA-A17A-96A0-B3B9-47704B34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B7F5DCF-2482-09D3-33E9-F906A2C85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58" b="-409"/>
          <a:stretch>
            <a:fillRect/>
          </a:stretch>
        </p:blipFill>
        <p:spPr>
          <a:xfrm>
            <a:off x="838200" y="2095927"/>
            <a:ext cx="9276708" cy="325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80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09C71-6260-A4DE-FEB7-F61EDDC2E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57BFC-9CE1-9300-E69B-BF8CF49E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5E350B0-EC04-7DAD-B52E-23A6F8FCA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51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90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3C836-CFF8-F3D8-820B-A2A9FAEF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853663-7B15-016C-1FA0-04D2D4717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D345ADAB-FED4-A350-BE28-75F15ADA3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2" b="26169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74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035F9-962B-0E7F-7B4B-B649FDC2E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CB396-4C0F-00B9-DD6C-70A29DA9E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74FB948-9C20-A7A6-36C9-2105B64BF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" t="58874" r="97" b="77"/>
          <a:stretch>
            <a:fillRect/>
          </a:stretch>
        </p:blipFill>
        <p:spPr>
          <a:xfrm>
            <a:off x="838200" y="1624951"/>
            <a:ext cx="10280257" cy="427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81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EF884-8FCA-56BC-6022-40DE84D7F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A3025-AB59-A879-0047-3EEC5562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5" name="Grafik 4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BC92CA01-87B8-5877-FEF4-7966A0A9C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b="68240"/>
          <a:stretch>
            <a:fillRect/>
          </a:stretch>
        </p:blipFill>
        <p:spPr>
          <a:xfrm>
            <a:off x="838200" y="1751934"/>
            <a:ext cx="10035590" cy="402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00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A1E52BC-176C-D5EE-57AB-F5225D84B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Aufgabenstellung und Vorführung</a:t>
            </a:r>
          </a:p>
          <a:p>
            <a:r>
              <a:rPr lang="de-DE" dirty="0"/>
              <a:t>Projektplanung</a:t>
            </a:r>
          </a:p>
          <a:p>
            <a:r>
              <a:rPr lang="de-DE" dirty="0"/>
              <a:t>Programmarchitektur</a:t>
            </a:r>
          </a:p>
          <a:p>
            <a:r>
              <a:rPr lang="de-DE" dirty="0"/>
              <a:t>Programmablauf</a:t>
            </a:r>
          </a:p>
          <a:p>
            <a:r>
              <a:rPr lang="de-DE" dirty="0"/>
              <a:t>Algorithmen</a:t>
            </a:r>
          </a:p>
          <a:p>
            <a:r>
              <a:rPr lang="de-DE" dirty="0"/>
              <a:t>Testung und Debugging</a:t>
            </a:r>
          </a:p>
          <a:p>
            <a:r>
              <a:rPr lang="de-DE" dirty="0"/>
              <a:t>Bugs und Herausforderungen</a:t>
            </a:r>
          </a:p>
          <a:p>
            <a:r>
              <a:rPr lang="de-DE" dirty="0"/>
              <a:t>Zukunftsaussichten und Reflexion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0E93D2F-8FF4-E799-111E-BE055BF5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1083" y="6310312"/>
            <a:ext cx="5257800" cy="365125"/>
          </a:xfrm>
        </p:spPr>
        <p:txBody>
          <a:bodyPr/>
          <a:lstStyle/>
          <a:p>
            <a:r>
              <a:rPr lang="sv-SE" dirty="0"/>
              <a:t>Carina Halter, Laura Mirwald, Tristan Bihler, Semian Finné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5390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E269D-BD2D-185A-5356-92F41248D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F52E7-E73C-FC14-69C6-5D4280705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7" name="Grafik 6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71A825CC-5959-431A-6C63-3BC92B424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2" b="36391"/>
          <a:stretch>
            <a:fillRect/>
          </a:stretch>
        </p:blipFill>
        <p:spPr>
          <a:xfrm>
            <a:off x="838200" y="1818820"/>
            <a:ext cx="9493938" cy="395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76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728C8-7516-C9F0-8490-43470092C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CD5AD-F36B-3DBF-2EBD-C5717ACB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5" name="Grafik 4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FDBA6787-A15A-B050-EC1D-9215F0D3C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22"/>
          <a:stretch>
            <a:fillRect/>
          </a:stretch>
        </p:blipFill>
        <p:spPr>
          <a:xfrm>
            <a:off x="838200" y="1690688"/>
            <a:ext cx="9559171" cy="41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56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7EA28-82BF-4183-255A-249E57230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919CE-1FE2-A592-2453-7F08187C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MVC bei unserem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2E902F-37DB-7C57-267E-A275DF400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3314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953F02D-12D2-FBFF-98B5-B8045C2A14FA}"/>
              </a:ext>
            </a:extLst>
          </p:cNvPr>
          <p:cNvGrpSpPr/>
          <p:nvPr/>
        </p:nvGrpSpPr>
        <p:grpSpPr>
          <a:xfrm>
            <a:off x="515802" y="1274016"/>
            <a:ext cx="10963184" cy="4875730"/>
            <a:chOff x="515802" y="1274016"/>
            <a:chExt cx="10963184" cy="4875730"/>
          </a:xfrm>
        </p:grpSpPr>
        <p:pic>
          <p:nvPicPr>
            <p:cNvPr id="5" name="Grafik 4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C9404939-0045-2C5C-AD27-FFA035619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02" y="1274016"/>
              <a:ext cx="7099648" cy="487573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EE70146-BEA6-C5E4-A97E-841861323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467" r="38933"/>
            <a:stretch>
              <a:fillRect/>
            </a:stretch>
          </p:blipFill>
          <p:spPr>
            <a:xfrm>
              <a:off x="8686800" y="2531962"/>
              <a:ext cx="2792186" cy="2808397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9489C2AE-CCAA-B428-EA22-5F9040AD1CBF}"/>
                </a:ext>
              </a:extLst>
            </p:cNvPr>
            <p:cNvSpPr txBox="1"/>
            <p:nvPr/>
          </p:nvSpPr>
          <p:spPr>
            <a:xfrm>
              <a:off x="8686800" y="2049905"/>
              <a:ext cx="2329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 err="1"/>
                <a:t>Tkinter</a:t>
              </a:r>
              <a:r>
                <a:rPr lang="de-DE" sz="2800" dirty="0"/>
                <a:t>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062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A4258-8A5E-AC43-BC59-426913853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C40CC0-DF21-8FAB-F925-110347616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MVC bei unserem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FF6EE-DC4B-803F-70B3-4B9E35D83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3314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59227CE-3C12-57D5-47EC-D4C902277109}"/>
              </a:ext>
            </a:extLst>
          </p:cNvPr>
          <p:cNvGrpSpPr/>
          <p:nvPr/>
        </p:nvGrpSpPr>
        <p:grpSpPr>
          <a:xfrm>
            <a:off x="391886" y="1274016"/>
            <a:ext cx="11399218" cy="4642370"/>
            <a:chOff x="391886" y="1274016"/>
            <a:chExt cx="11399218" cy="4642370"/>
          </a:xfrm>
        </p:grpSpPr>
        <p:pic>
          <p:nvPicPr>
            <p:cNvPr id="7" name="Grafik 6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EC9AA3AD-20E6-BFAA-F493-40A5DDC17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567"/>
            <a:stretch>
              <a:fillRect/>
            </a:stretch>
          </p:blipFill>
          <p:spPr>
            <a:xfrm>
              <a:off x="2045096" y="2139236"/>
              <a:ext cx="9746008" cy="3777150"/>
            </a:xfrm>
            <a:prstGeom prst="rect">
              <a:avLst/>
            </a:prstGeom>
          </p:spPr>
        </p:pic>
        <p:pic>
          <p:nvPicPr>
            <p:cNvPr id="5" name="Grafik 4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EE4BFECB-9861-5C6E-40FC-FEBC219A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02" y="1274016"/>
              <a:ext cx="2519730" cy="1730441"/>
            </a:xfrm>
            <a:prstGeom prst="rect">
              <a:avLst/>
            </a:prstGeom>
          </p:spPr>
        </p:pic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F4BA54B0-ECB3-FC3A-3EBC-A1CF40C8FAA1}"/>
                </a:ext>
              </a:extLst>
            </p:cNvPr>
            <p:cNvSpPr/>
            <p:nvPr/>
          </p:nvSpPr>
          <p:spPr>
            <a:xfrm>
              <a:off x="391886" y="1274016"/>
              <a:ext cx="2857500" cy="9684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8E96E435-8D16-E45B-76D2-B40663DEB60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0" y="1970263"/>
              <a:ext cx="832757" cy="7835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6805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F2056-A354-A33D-8DEC-7ACB47BD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793595-9DC1-7596-B4C2-83AC0B87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MVC bei unserem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BFDEB5-3875-E61A-AB87-F78D2A2B4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3314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8D4DF29-242B-3373-4C5E-2DD909995510}"/>
              </a:ext>
            </a:extLst>
          </p:cNvPr>
          <p:cNvGrpSpPr/>
          <p:nvPr/>
        </p:nvGrpSpPr>
        <p:grpSpPr>
          <a:xfrm>
            <a:off x="342900" y="1274016"/>
            <a:ext cx="10669924" cy="4827427"/>
            <a:chOff x="342900" y="1274016"/>
            <a:chExt cx="10669924" cy="4827427"/>
          </a:xfrm>
        </p:grpSpPr>
        <p:pic>
          <p:nvPicPr>
            <p:cNvPr id="8" name="Grafik 7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7036A5E0-77A2-F3D0-78F9-473DE777D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45" t="51706" r="20795"/>
            <a:stretch>
              <a:fillRect/>
            </a:stretch>
          </p:blipFill>
          <p:spPr>
            <a:xfrm>
              <a:off x="3695700" y="2416629"/>
              <a:ext cx="7317124" cy="3684814"/>
            </a:xfrm>
            <a:prstGeom prst="rect">
              <a:avLst/>
            </a:prstGeom>
          </p:spPr>
        </p:pic>
        <p:pic>
          <p:nvPicPr>
            <p:cNvPr id="5" name="Grafik 4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F84D71B0-0745-59DE-6670-B3A3F1652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02" y="1274016"/>
              <a:ext cx="2519730" cy="1730441"/>
            </a:xfrm>
            <a:prstGeom prst="rect">
              <a:avLst/>
            </a:prstGeom>
          </p:spPr>
        </p:pic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EBC0AB9D-236F-F606-A9CA-56863070E4CF}"/>
                </a:ext>
              </a:extLst>
            </p:cNvPr>
            <p:cNvSpPr/>
            <p:nvPr/>
          </p:nvSpPr>
          <p:spPr>
            <a:xfrm>
              <a:off x="342900" y="2074116"/>
              <a:ext cx="2857500" cy="10652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25188317-D25D-53A1-5EA6-CAD5252C9A37}"/>
                </a:ext>
              </a:extLst>
            </p:cNvPr>
            <p:cNvCxnSpPr>
              <a:cxnSpLocks/>
            </p:cNvCxnSpPr>
            <p:nvPr/>
          </p:nvCxnSpPr>
          <p:spPr>
            <a:xfrm>
              <a:off x="3106419" y="2882542"/>
              <a:ext cx="855981" cy="2568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0810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45847-BBF6-C62B-C225-3CB7202B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Inhaltsbasierter Algorithmus</a:t>
            </a:r>
          </a:p>
        </p:txBody>
      </p:sp>
      <p:pic>
        <p:nvPicPr>
          <p:cNvPr id="16" name="Inhaltsplatzhalter 15" descr="Ein Bild, das Text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E30246E-D1F4-64B3-B741-FB4F2C007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404" y="1406769"/>
            <a:ext cx="9070976" cy="47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23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BCCCC-BAD4-B7B8-B71E-D96E88F8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Benutzerbasierter Algorithmus</a:t>
            </a:r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51C8B501-EA8A-4375-6C77-B6D627897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06" b="1377"/>
          <a:stretch>
            <a:fillRect/>
          </a:stretch>
        </p:blipFill>
        <p:spPr>
          <a:xfrm>
            <a:off x="3435225" y="1336432"/>
            <a:ext cx="5321549" cy="4810526"/>
          </a:xfrm>
        </p:spPr>
      </p:pic>
      <p:pic>
        <p:nvPicPr>
          <p:cNvPr id="3074" name="Picture 2" descr="Jaccard Index Definition | DeepAI">
            <a:extLst>
              <a:ext uri="{FF2B5EF4-FFF2-40B4-BE49-F238E27FC236}">
                <a16:creationId xmlns:a16="http://schemas.microsoft.com/office/drawing/2014/main" id="{2655B7D0-94E1-D9E8-A87E-AF7BB3DFB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0" r="56022" b="16911"/>
          <a:stretch>
            <a:fillRect/>
          </a:stretch>
        </p:blipFill>
        <p:spPr bwMode="auto">
          <a:xfrm>
            <a:off x="8023610" y="4432606"/>
            <a:ext cx="2195901" cy="94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19F8A6E-891C-4525-55C9-F75C5D1A3700}"/>
              </a:ext>
            </a:extLst>
          </p:cNvPr>
          <p:cNvCxnSpPr>
            <a:endCxn id="3074" idx="1"/>
          </p:cNvCxnSpPr>
          <p:nvPr/>
        </p:nvCxnSpPr>
        <p:spPr>
          <a:xfrm>
            <a:off x="7355393" y="4762919"/>
            <a:ext cx="668217" cy="144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646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C294B-6172-A432-29FC-16CC3718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BCD8A-B9C5-F403-9911-263F5B42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5D5C7E-0692-C39C-3370-AE945C89F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39" y="1825625"/>
            <a:ext cx="7633922" cy="4351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6392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3536-1DA8-23D2-A65E-04679B1C7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06060-EB69-8223-02E5-C70B70C7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88A0B7-6626-E801-202B-E1F82154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12" t="2663" b="55088"/>
          <a:stretch>
            <a:fillRect/>
          </a:stretch>
        </p:blipFill>
        <p:spPr>
          <a:xfrm>
            <a:off x="1962514" y="1690688"/>
            <a:ext cx="8266972" cy="40392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2654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4AD40-61E8-A965-6BE2-2D7730966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3BF08-C3E7-A41C-2D7A-D51CB64E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3D0F68-46DB-0C83-41A0-D31BB858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77"/>
          <a:stretch>
            <a:fillRect/>
          </a:stretch>
        </p:blipFill>
        <p:spPr>
          <a:xfrm>
            <a:off x="678951" y="2667489"/>
            <a:ext cx="10515600" cy="1629918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63F90E5-BF2A-7B64-84E4-7896985389FF}"/>
              </a:ext>
            </a:extLst>
          </p:cNvPr>
          <p:cNvSpPr/>
          <p:nvPr/>
        </p:nvSpPr>
        <p:spPr>
          <a:xfrm>
            <a:off x="1258028" y="3429000"/>
            <a:ext cx="2842212" cy="461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AEA51-BE19-7EF4-0D5E-1A3EAE101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75C76-81A7-3699-41BC-729DF1B07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Definieren einer geeigneten Datenstruktur</a:t>
            </a:r>
          </a:p>
          <a:p>
            <a:endParaRPr lang="de-DE" dirty="0"/>
          </a:p>
          <a:p>
            <a:r>
              <a:rPr lang="de-DE" dirty="0"/>
              <a:t>Implementierung eines Algorithmus</a:t>
            </a:r>
          </a:p>
          <a:p>
            <a:endParaRPr lang="de-DE" dirty="0"/>
          </a:p>
          <a:p>
            <a:r>
              <a:rPr lang="de-DE" dirty="0"/>
              <a:t>Testen des Systems auf Genauigkeit der Empfehlungen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390976-F913-B159-A15B-6C4E0648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830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79F6D-7E36-30F8-DDB2-5F76C6A44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B2310-BFAD-F6B6-89F9-64FAC671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CDE520-8950-348F-03B7-93987EE2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1"/>
          <a:stretch>
            <a:fillRect/>
          </a:stretch>
        </p:blipFill>
        <p:spPr>
          <a:xfrm>
            <a:off x="838200" y="2366102"/>
            <a:ext cx="10515600" cy="3270381"/>
          </a:xfrm>
          <a:prstGeom prst="rect">
            <a:avLst/>
          </a:prstGeom>
          <a:noFill/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4D54615-B004-C9EA-0C56-D44F0AAD8009}"/>
              </a:ext>
            </a:extLst>
          </p:cNvPr>
          <p:cNvSpPr/>
          <p:nvPr/>
        </p:nvSpPr>
        <p:spPr>
          <a:xfrm>
            <a:off x="1531766" y="2775145"/>
            <a:ext cx="867806" cy="381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0AA2A50-1B76-1F5C-826E-B103773D1DDE}"/>
              </a:ext>
            </a:extLst>
          </p:cNvPr>
          <p:cNvSpPr/>
          <p:nvPr/>
        </p:nvSpPr>
        <p:spPr>
          <a:xfrm>
            <a:off x="1531765" y="4663158"/>
            <a:ext cx="3576061" cy="741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20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1C27D-0964-9957-4583-E50FE6BCD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5-06-15 22-43-41">
            <a:hlinkClick r:id="" action="ppaction://media"/>
            <a:extLst>
              <a:ext uri="{FF2B5EF4-FFF2-40B4-BE49-F238E27FC236}">
                <a16:creationId xmlns:a16="http://schemas.microsoft.com/office/drawing/2014/main" id="{CC804DC0-037C-F778-6BBF-75BA4362AF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17" end="9177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9143B-9078-8286-7AC1-3F3E7254A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7030-C1FB-7F10-6C27-2E331BFE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Bugs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BEF4DD-60CE-F106-AA0F-F11031235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Behobene Bugs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Doppelte Filme in der Datenbank</a:t>
            </a:r>
          </a:p>
          <a:p>
            <a:r>
              <a:rPr lang="de-DE" dirty="0"/>
              <a:t>Registrierung funktioniert nicht</a:t>
            </a:r>
          </a:p>
          <a:p>
            <a:r>
              <a:rPr lang="de-DE" dirty="0"/>
              <a:t>Erst gewählte Film in Empfehlungen besitzt keine Beschreibung</a:t>
            </a:r>
          </a:p>
          <a:p>
            <a:r>
              <a:rPr lang="de-DE" dirty="0"/>
              <a:t>Button überlappend mit Überschrift</a:t>
            </a:r>
          </a:p>
          <a:p>
            <a:r>
              <a:rPr lang="de-DE" dirty="0"/>
              <a:t>Doppelte Registrierungen &amp;  Favoritenmarkierung möglich</a:t>
            </a:r>
          </a:p>
          <a:p>
            <a:r>
              <a:rPr lang="de-DE" dirty="0"/>
              <a:t>Filme aus Favoriten auch in Empfehlungen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0065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858E-F70E-2D37-1C16-71385BB5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CDCC8-00AD-ACE8-C7DD-5D12562A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A963BB-FB9A-49BF-B92C-AE4DD9537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4517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Offene Bugs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Beschreibungsfeld variiert seine Größe</a:t>
            </a:r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A0D7D8E-944D-4365-C6C3-DF922992855A}"/>
              </a:ext>
            </a:extLst>
          </p:cNvPr>
          <p:cNvGrpSpPr/>
          <p:nvPr/>
        </p:nvGrpSpPr>
        <p:grpSpPr>
          <a:xfrm>
            <a:off x="3899690" y="328707"/>
            <a:ext cx="7487180" cy="5753365"/>
            <a:chOff x="3899690" y="328707"/>
            <a:chExt cx="7487180" cy="5753365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806AB56-C88F-ACDF-C787-7DA13C3A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329" t="1644"/>
            <a:stretch>
              <a:fillRect/>
            </a:stretch>
          </p:blipFill>
          <p:spPr>
            <a:xfrm>
              <a:off x="3899690" y="328707"/>
              <a:ext cx="4582800" cy="29301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64724BF8-BB95-82CD-9875-80EB681389AE}"/>
                </a:ext>
              </a:extLst>
            </p:cNvPr>
            <p:cNvGrpSpPr/>
            <p:nvPr/>
          </p:nvGrpSpPr>
          <p:grpSpPr>
            <a:xfrm>
              <a:off x="7372840" y="2724865"/>
              <a:ext cx="1380635" cy="281231"/>
              <a:chOff x="4054788" y="2952082"/>
              <a:chExt cx="1612636" cy="343427"/>
            </a:xfrm>
          </p:grpSpPr>
          <p:cxnSp>
            <p:nvCxnSpPr>
              <p:cNvPr id="6" name="Gerade Verbindung mit Pfeil 5">
                <a:extLst>
                  <a:ext uri="{FF2B5EF4-FFF2-40B4-BE49-F238E27FC236}">
                    <a16:creationId xmlns:a16="http://schemas.microsoft.com/office/drawing/2014/main" id="{53E71200-67BD-F4FF-BE3E-9C1D11DF7E3C}"/>
                  </a:ext>
                </a:extLst>
              </p:cNvPr>
              <p:cNvCxnSpPr/>
              <p:nvPr/>
            </p:nvCxnSpPr>
            <p:spPr>
              <a:xfrm>
                <a:off x="4149545" y="3250282"/>
                <a:ext cx="117978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feld 2">
                <a:extLst>
                  <a:ext uri="{FF2B5EF4-FFF2-40B4-BE49-F238E27FC236}">
                    <a16:creationId xmlns:a16="http://schemas.microsoft.com/office/drawing/2014/main" id="{5A7D8CFC-18C1-8712-2C43-82821DB41D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54788" y="2952082"/>
                <a:ext cx="1612636" cy="3434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CH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Großer Abstand</a:t>
                </a:r>
                <a:endPara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CE57DFE-31CF-A146-175D-8D5DA1F4342E}"/>
                </a:ext>
              </a:extLst>
            </p:cNvPr>
            <p:cNvGrpSpPr/>
            <p:nvPr/>
          </p:nvGrpSpPr>
          <p:grpSpPr>
            <a:xfrm>
              <a:off x="6729991" y="3215997"/>
              <a:ext cx="4656879" cy="2866075"/>
              <a:chOff x="0" y="0"/>
              <a:chExt cx="5533950" cy="3533775"/>
            </a:xfrm>
          </p:grpSpPr>
          <p:pic>
            <p:nvPicPr>
              <p:cNvPr id="9" name="Grafik 8" descr="Ein Bild, das Text, Elektronik, Screenshot, Display enthält.&#10;&#10;KI-generierte Inhalte können fehlerhaft sein.">
                <a:extLst>
                  <a:ext uri="{FF2B5EF4-FFF2-40B4-BE49-F238E27FC236}">
                    <a16:creationId xmlns:a16="http://schemas.microsoft.com/office/drawing/2014/main" id="{4A5EB9C9-2BE1-3980-6FF5-2F05E3A50C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7" t="1092" r="927" b="21812"/>
              <a:stretch>
                <a:fillRect/>
              </a:stretch>
            </p:blipFill>
            <p:spPr bwMode="auto">
              <a:xfrm>
                <a:off x="0" y="0"/>
                <a:ext cx="5365115" cy="35337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0" name="Textfeld 2">
                <a:extLst>
                  <a:ext uri="{FF2B5EF4-FFF2-40B4-BE49-F238E27FC236}">
                    <a16:creationId xmlns:a16="http://schemas.microsoft.com/office/drawing/2014/main" id="{48E1360C-9017-2D89-B5A1-0782A4AA05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57801" y="2755821"/>
                <a:ext cx="876149" cy="7168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CH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Kurzer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CH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Abstand</a:t>
                </a:r>
                <a:endPara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Gerade Verbindung mit Pfeil 10">
                <a:extLst>
                  <a:ext uri="{FF2B5EF4-FFF2-40B4-BE49-F238E27FC236}">
                    <a16:creationId xmlns:a16="http://schemas.microsoft.com/office/drawing/2014/main" id="{D33338C7-08E6-B298-0478-EE6C3042EBC8}"/>
                  </a:ext>
                </a:extLst>
              </p:cNvPr>
              <p:cNvCxnSpPr/>
              <p:nvPr/>
            </p:nvCxnSpPr>
            <p:spPr>
              <a:xfrm flipV="1">
                <a:off x="4748981" y="3102569"/>
                <a:ext cx="609600" cy="677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86956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Zukunft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A1E52BC-176C-D5EE-57AB-F5225D84B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268" y="1690688"/>
            <a:ext cx="10515600" cy="435133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e-DE" dirty="0"/>
              <a:t>Bugs beheben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Richitge</a:t>
            </a:r>
            <a:r>
              <a:rPr lang="de-DE" dirty="0"/>
              <a:t> Datenbank (</a:t>
            </a:r>
            <a:r>
              <a:rPr lang="de-DE" dirty="0" err="1"/>
              <a:t>z.B</a:t>
            </a:r>
            <a:r>
              <a:rPr lang="de-DE" dirty="0"/>
              <a:t> SQL)</a:t>
            </a:r>
          </a:p>
          <a:p>
            <a:pPr>
              <a:lnSpc>
                <a:spcPct val="150000"/>
              </a:lnSpc>
            </a:pPr>
            <a:r>
              <a:rPr lang="de-DE" dirty="0"/>
              <a:t>Filmcover </a:t>
            </a:r>
          </a:p>
          <a:p>
            <a:pPr>
              <a:lnSpc>
                <a:spcPct val="150000"/>
              </a:lnSpc>
            </a:pPr>
            <a:r>
              <a:rPr lang="de-DE" dirty="0"/>
              <a:t>Freunde </a:t>
            </a:r>
            <a:r>
              <a:rPr lang="de-DE" dirty="0" err="1"/>
              <a:t>adden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Verfügbarkeit auf Streamingplattform</a:t>
            </a:r>
          </a:p>
          <a:p>
            <a:pPr>
              <a:lnSpc>
                <a:spcPct val="150000"/>
              </a:lnSpc>
            </a:pPr>
            <a:r>
              <a:rPr lang="de-DE" dirty="0"/>
              <a:t>Suchfilter</a:t>
            </a:r>
          </a:p>
        </p:txBody>
      </p:sp>
      <p:pic>
        <p:nvPicPr>
          <p:cNvPr id="4" name="Grafik 3" descr="Ein Bild, das Text, Screenshot, Software, Display enthält.&#10;&#10;KI-generierte Inhalte können fehlerhaft sein.">
            <a:extLst>
              <a:ext uri="{FF2B5EF4-FFF2-40B4-BE49-F238E27FC236}">
                <a16:creationId xmlns:a16="http://schemas.microsoft.com/office/drawing/2014/main" id="{A3D13E8E-F3D7-51E4-0EFF-CFDF4C692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7" t="61099" r="23059" b="24396"/>
          <a:stretch>
            <a:fillRect/>
          </a:stretch>
        </p:blipFill>
        <p:spPr>
          <a:xfrm>
            <a:off x="6109068" y="3045123"/>
            <a:ext cx="5476681" cy="1202197"/>
          </a:xfrm>
          <a:prstGeom prst="rect">
            <a:avLst/>
          </a:prstGeom>
        </p:spPr>
      </p:pic>
      <p:pic>
        <p:nvPicPr>
          <p:cNvPr id="4100" name="Picture 4" descr="O Último Desafio - SAPO Mag">
            <a:extLst>
              <a:ext uri="{FF2B5EF4-FFF2-40B4-BE49-F238E27FC236}">
                <a16:creationId xmlns:a16="http://schemas.microsoft.com/office/drawing/2014/main" id="{02E0FF5B-DCE0-84D0-E162-544A6ABB5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590" y="2596555"/>
            <a:ext cx="1635159" cy="21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17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885A7-AD55-C089-5896-845CF6769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B0071F-A865-B0E1-4A59-B85E6FAA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B65F00-0489-FCF1-43CE-EF44FAACE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40040" cy="28479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sz="3600" dirty="0"/>
              <a:t>Positives				       </a:t>
            </a:r>
          </a:p>
          <a:p>
            <a:pPr marL="0" indent="0">
              <a:buNone/>
            </a:pPr>
            <a:endParaRPr lang="de-DE" sz="3600" dirty="0"/>
          </a:p>
          <a:p>
            <a:r>
              <a:rPr lang="de-DE" sz="3600" dirty="0"/>
              <a:t>Gute Zusammenarbeit</a:t>
            </a:r>
          </a:p>
          <a:p>
            <a:r>
              <a:rPr lang="de-DE" sz="3600" dirty="0"/>
              <a:t>Jeder hilft jedem</a:t>
            </a:r>
          </a:p>
          <a:p>
            <a:r>
              <a:rPr lang="de-DE" sz="3600" dirty="0"/>
              <a:t>Regelmäßige Treffen</a:t>
            </a:r>
          </a:p>
          <a:p>
            <a:r>
              <a:rPr lang="de-DE" sz="3600" dirty="0"/>
              <a:t>Themeneinteilung zum Koordinieren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3B242C9B-6401-6187-A068-9A36465DAD91}"/>
              </a:ext>
            </a:extLst>
          </p:cNvPr>
          <p:cNvSpPr txBox="1">
            <a:spLocks/>
          </p:cNvSpPr>
          <p:nvPr/>
        </p:nvSpPr>
        <p:spPr>
          <a:xfrm>
            <a:off x="5978240" y="1779445"/>
            <a:ext cx="6084446" cy="273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Verbesserungswürdig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r>
              <a:rPr lang="de-DE" dirty="0"/>
              <a:t>Zeitplanung optimieren		</a:t>
            </a:r>
          </a:p>
          <a:p>
            <a:r>
              <a:rPr lang="de-DE" dirty="0"/>
              <a:t>Kleine Missverständnisse vermeiden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0C50147-1A67-D6B6-4B0E-146B13741C21}"/>
              </a:ext>
            </a:extLst>
          </p:cNvPr>
          <p:cNvSpPr txBox="1">
            <a:spLocks/>
          </p:cNvSpPr>
          <p:nvPr/>
        </p:nvSpPr>
        <p:spPr>
          <a:xfrm>
            <a:off x="1025237" y="4792373"/>
            <a:ext cx="10021454" cy="878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/>
          </a:p>
          <a:p>
            <a:pPr marL="0" indent="0" algn="ctr">
              <a:buFont typeface="Arial" panose="020B0604020202020204" pitchFamily="34" charset="0"/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11200" dirty="0"/>
              <a:t>-&gt; Vollfunktionsfähiges Filmeempfehlungssystem</a:t>
            </a:r>
          </a:p>
        </p:txBody>
      </p:sp>
    </p:spTree>
    <p:extLst>
      <p:ext uri="{BB962C8B-B14F-4D97-AF65-F5344CB8AC3E}">
        <p14:creationId xmlns:p14="http://schemas.microsoft.com/office/powerpoint/2010/main" val="1580928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A2AA29-71C8-D5D3-32FF-AA8C1A8A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rogrammvorführung">
            <a:hlinkClick r:id="" action="ppaction://media"/>
            <a:extLst>
              <a:ext uri="{FF2B5EF4-FFF2-40B4-BE49-F238E27FC236}">
                <a16:creationId xmlns:a16="http://schemas.microsoft.com/office/drawing/2014/main" id="{3AE396DD-B774-511F-9C64-ACC99D900F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4EB26D-44CF-FAF3-8FA6-037C8AD2B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34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Datensynchronisation</a:t>
            </a:r>
          </a:p>
        </p:txBody>
      </p:sp>
      <p:pic>
        <p:nvPicPr>
          <p:cNvPr id="4" name="Grafik 3" descr="Ein Bild, das Schrift, Grafiken, Screenshot, Logo enthält.&#10;&#10;KI-generierte Inhalte können fehlerhaft sein.">
            <a:extLst>
              <a:ext uri="{FF2B5EF4-FFF2-40B4-BE49-F238E27FC236}">
                <a16:creationId xmlns:a16="http://schemas.microsoft.com/office/drawing/2014/main" id="{87773414-A8E8-4BD9-31D2-3C2783A79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1593554"/>
            <a:ext cx="3419433" cy="1401967"/>
          </a:xfrm>
          <a:prstGeom prst="rect">
            <a:avLst/>
          </a:prstGeom>
        </p:spPr>
      </p:pic>
      <p:pic>
        <p:nvPicPr>
          <p:cNvPr id="6" name="Grafik 5" descr="Ein Bild, das Katze, Säugetier, Silhouette enthält.&#10;&#10;KI-generierte Inhalte können fehlerhaft sein.">
            <a:extLst>
              <a:ext uri="{FF2B5EF4-FFF2-40B4-BE49-F238E27FC236}">
                <a16:creationId xmlns:a16="http://schemas.microsoft.com/office/drawing/2014/main" id="{0D73E721-8E6D-D126-0F20-85A2D3D13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282"/>
            <a:ext cx="1052512" cy="105251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75715C1-7483-8198-2B3D-9D360EFA2F50}"/>
              </a:ext>
            </a:extLst>
          </p:cNvPr>
          <p:cNvSpPr txBox="1"/>
          <p:nvPr/>
        </p:nvSpPr>
        <p:spPr>
          <a:xfrm>
            <a:off x="2244014" y="2739386"/>
            <a:ext cx="2790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https://github.com/logos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D3E76D8-B675-6636-7562-907F8D674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651" y="1690688"/>
            <a:ext cx="5390150" cy="432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6C271-9BBC-3D8E-1FE3-2ADE5E7A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94F14-F60D-AB9A-241D-2BA07451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AB7CA98-2886-E118-5B35-AC862DFF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9679"/>
            <a:ext cx="8285018" cy="474483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FEF670A3-B098-B7A9-D8D7-AB95459C1F17}"/>
              </a:ext>
            </a:extLst>
          </p:cNvPr>
          <p:cNvSpPr/>
          <p:nvPr/>
        </p:nvSpPr>
        <p:spPr>
          <a:xfrm>
            <a:off x="838200" y="2775145"/>
            <a:ext cx="155956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90E730-DE65-E323-2415-2767F73D1168}"/>
              </a:ext>
            </a:extLst>
          </p:cNvPr>
          <p:cNvSpPr/>
          <p:nvPr/>
        </p:nvSpPr>
        <p:spPr>
          <a:xfrm>
            <a:off x="2397760" y="2775144"/>
            <a:ext cx="73152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1596D1A-6D64-57DC-7BFF-76DCD3917E2B}"/>
              </a:ext>
            </a:extLst>
          </p:cNvPr>
          <p:cNvSpPr/>
          <p:nvPr/>
        </p:nvSpPr>
        <p:spPr>
          <a:xfrm>
            <a:off x="3129280" y="2775143"/>
            <a:ext cx="5933442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C18E5FE-9258-F8A9-819C-5C5D4102F080}"/>
              </a:ext>
            </a:extLst>
          </p:cNvPr>
          <p:cNvSpPr/>
          <p:nvPr/>
        </p:nvSpPr>
        <p:spPr>
          <a:xfrm>
            <a:off x="6539653" y="3925147"/>
            <a:ext cx="2523069" cy="1628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48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7C33B-BEF7-BE58-F668-EBC41102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8BFCB-C80D-F096-72FE-76CAC933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Plan)</a:t>
            </a:r>
          </a:p>
        </p:txBody>
      </p:sp>
      <p:pic>
        <p:nvPicPr>
          <p:cNvPr id="4" name="Grafik 3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93E36E14-E75B-E4D9-3462-6B2331659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" r="19321" b="63137"/>
          <a:stretch>
            <a:fillRect/>
          </a:stretch>
        </p:blipFill>
        <p:spPr>
          <a:xfrm>
            <a:off x="2385165" y="1825625"/>
            <a:ext cx="7421669" cy="4351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0108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67EF8-FC6A-9138-4CA0-BA2D6A716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7CCBF-0B64-E2E9-E956-FD7D580A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Plan)</a:t>
            </a:r>
          </a:p>
        </p:txBody>
      </p:sp>
      <p:pic>
        <p:nvPicPr>
          <p:cNvPr id="5" name="Grafik 4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1048980A-95D2-EA09-9F49-F137774CB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86" b="26865"/>
          <a:stretch>
            <a:fillRect/>
          </a:stretch>
        </p:blipFill>
        <p:spPr>
          <a:xfrm>
            <a:off x="1000369" y="1784855"/>
            <a:ext cx="9504005" cy="41597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175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3AB2-5B3E-C99E-AA68-EA2633102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1FFD-F8FD-1698-1036-1D06FD64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Plan)</a:t>
            </a:r>
          </a:p>
        </p:txBody>
      </p:sp>
      <p:pic>
        <p:nvPicPr>
          <p:cNvPr id="3" name="Grafik 2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A9DE4929-6A44-126E-4A5E-6A7BA53FD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1" t="77777" r="10564" b="-835"/>
          <a:stretch>
            <a:fillRect/>
          </a:stretch>
        </p:blipFill>
        <p:spPr>
          <a:xfrm>
            <a:off x="3395076" y="2042981"/>
            <a:ext cx="5401847" cy="3266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688802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13AB408-AD96-4A32-A0F7-9EFA53EA938E}"/>
    </a:ext>
  </a:extLst>
</a:theme>
</file>

<file path=ppt/theme/theme2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D38BB6B-7D61-4F21-82B0-7B916DFFE7E6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Schlichte Vorlage DHBW</Template>
  <TotalTime>0</TotalTime>
  <Words>379</Words>
  <Application>Microsoft Office PowerPoint</Application>
  <PresentationFormat>Breitbild</PresentationFormat>
  <Paragraphs>124</Paragraphs>
  <Slides>35</Slides>
  <Notes>9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35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Benutzerdefiniertes Design</vt:lpstr>
      <vt:lpstr>1_Benutzerdefiniertes Design</vt:lpstr>
      <vt:lpstr>Entwicklung eines Intelligentenempfehlungssystems</vt:lpstr>
      <vt:lpstr>Ablauf</vt:lpstr>
      <vt:lpstr>Aufgabenstellung</vt:lpstr>
      <vt:lpstr>PowerPoint-Präsentation</vt:lpstr>
      <vt:lpstr>Datensynchronisation</vt:lpstr>
      <vt:lpstr>Zeitplan</vt:lpstr>
      <vt:lpstr>Geplantes PAP(Projekt Ablauf Plan)</vt:lpstr>
      <vt:lpstr>Geplantes PAP(Projekt Ablauf Plan)</vt:lpstr>
      <vt:lpstr>Geplantes PAP(Projekt Ablauf Plan)</vt:lpstr>
      <vt:lpstr>Programmarchitketur</vt:lpstr>
      <vt:lpstr>Programmarchitketur</vt:lpstr>
      <vt:lpstr>Programmarchitektur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MVC bei unserem Code</vt:lpstr>
      <vt:lpstr>MVC bei unserem Code</vt:lpstr>
      <vt:lpstr>MVC bei unserem Code</vt:lpstr>
      <vt:lpstr>Inhaltsbasierter Algorithmus</vt:lpstr>
      <vt:lpstr>Benutzerbasierter Algorithmus</vt:lpstr>
      <vt:lpstr>Testen</vt:lpstr>
      <vt:lpstr>Testen</vt:lpstr>
      <vt:lpstr>Debugging</vt:lpstr>
      <vt:lpstr>Debugging</vt:lpstr>
      <vt:lpstr>PowerPoint-Präsentation</vt:lpstr>
      <vt:lpstr>Bugs</vt:lpstr>
      <vt:lpstr>Bugs</vt:lpstr>
      <vt:lpstr>Zukunft</vt:lpstr>
      <vt:lpstr>Reflexion</vt:lpstr>
    </vt:vector>
  </TitlesOfParts>
  <Company>Avnet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Finne, Semian</dc:creator>
  <cp:lastModifiedBy>Finne, Semian</cp:lastModifiedBy>
  <cp:revision>16</cp:revision>
  <dcterms:created xsi:type="dcterms:W3CDTF">2025-06-15T07:28:48Z</dcterms:created>
  <dcterms:modified xsi:type="dcterms:W3CDTF">2025-06-16T22:27:15Z</dcterms:modified>
</cp:coreProperties>
</file>